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Blockchain – A Historical </a:t>
            </a:r>
            <a:r>
              <a:rPr lang="en-IN" dirty="0" smtClean="0"/>
              <a:t>Perspective</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218" name="Picture 2"/>
          <p:cNvPicPr>
            <a:picLocks noChangeAspect="1" noChangeArrowheads="1"/>
          </p:cNvPicPr>
          <p:nvPr/>
        </p:nvPicPr>
        <p:blipFill>
          <a:blip r:embed="rId2"/>
          <a:srcRect l="17570" t="16667" r="20937" b="30208"/>
          <a:stretch>
            <a:fillRect/>
          </a:stretch>
        </p:blipFill>
        <p:spPr bwMode="auto">
          <a:xfrm>
            <a:off x="533400" y="0"/>
            <a:ext cx="8001000" cy="2590800"/>
          </a:xfrm>
          <a:prstGeom prst="rect">
            <a:avLst/>
          </a:prstGeom>
          <a:noFill/>
          <a:ln w="9525">
            <a:noFill/>
            <a:miter lim="800000"/>
            <a:headEnd/>
            <a:tailEnd/>
          </a:ln>
          <a:effectLst/>
        </p:spPr>
      </p:pic>
      <p:pic>
        <p:nvPicPr>
          <p:cNvPr id="9219" name="Picture 3"/>
          <p:cNvPicPr>
            <a:picLocks noChangeAspect="1" noChangeArrowheads="1"/>
          </p:cNvPicPr>
          <p:nvPr/>
        </p:nvPicPr>
        <p:blipFill>
          <a:blip r:embed="rId3"/>
          <a:srcRect l="17789" t="16667" r="19546" b="37500"/>
          <a:stretch>
            <a:fillRect/>
          </a:stretch>
        </p:blipFill>
        <p:spPr bwMode="auto">
          <a:xfrm>
            <a:off x="838200" y="3200400"/>
            <a:ext cx="8153400" cy="33528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p:cNvPicPr>
            <a:picLocks noChangeAspect="1" noChangeArrowheads="1"/>
          </p:cNvPicPr>
          <p:nvPr/>
        </p:nvPicPr>
        <p:blipFill>
          <a:blip r:embed="rId2"/>
          <a:srcRect l="17570" t="15625" r="20937" b="37500"/>
          <a:stretch>
            <a:fillRect/>
          </a:stretch>
        </p:blipFill>
        <p:spPr bwMode="auto">
          <a:xfrm>
            <a:off x="457200" y="228600"/>
            <a:ext cx="8001000" cy="2895600"/>
          </a:xfrm>
          <a:prstGeom prst="rect">
            <a:avLst/>
          </a:prstGeom>
          <a:noFill/>
          <a:ln w="9525">
            <a:noFill/>
            <a:miter lim="800000"/>
            <a:headEnd/>
            <a:tailEnd/>
          </a:ln>
          <a:effectLst/>
        </p:spPr>
      </p:pic>
      <p:pic>
        <p:nvPicPr>
          <p:cNvPr id="10243" name="Picture 3"/>
          <p:cNvPicPr>
            <a:picLocks noChangeAspect="1" noChangeArrowheads="1"/>
          </p:cNvPicPr>
          <p:nvPr/>
        </p:nvPicPr>
        <p:blipFill>
          <a:blip r:embed="rId3"/>
          <a:srcRect l="17789" t="16667" r="20132" b="33333"/>
          <a:stretch>
            <a:fillRect/>
          </a:stretch>
        </p:blipFill>
        <p:spPr bwMode="auto">
          <a:xfrm>
            <a:off x="381000" y="3352800"/>
            <a:ext cx="8077200" cy="3048000"/>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1266" name="Picture 2"/>
          <p:cNvPicPr>
            <a:picLocks noChangeAspect="1" noChangeArrowheads="1"/>
          </p:cNvPicPr>
          <p:nvPr/>
        </p:nvPicPr>
        <p:blipFill>
          <a:blip r:embed="rId2"/>
          <a:srcRect l="18155" t="16667" r="19766" b="35417"/>
          <a:stretch>
            <a:fillRect/>
          </a:stretch>
        </p:blipFill>
        <p:spPr bwMode="auto">
          <a:xfrm>
            <a:off x="381000" y="0"/>
            <a:ext cx="8077200" cy="2895600"/>
          </a:xfrm>
          <a:prstGeom prst="rect">
            <a:avLst/>
          </a:prstGeom>
          <a:noFill/>
          <a:ln w="9525">
            <a:noFill/>
            <a:miter lim="800000"/>
            <a:headEnd/>
            <a:tailEnd/>
          </a:ln>
          <a:effectLst/>
        </p:spPr>
      </p:pic>
      <p:pic>
        <p:nvPicPr>
          <p:cNvPr id="11267" name="Picture 3"/>
          <p:cNvPicPr>
            <a:picLocks noChangeAspect="1" noChangeArrowheads="1"/>
          </p:cNvPicPr>
          <p:nvPr/>
        </p:nvPicPr>
        <p:blipFill>
          <a:blip r:embed="rId3"/>
          <a:srcRect l="2562" t="16667" r="35359" b="32292"/>
          <a:stretch>
            <a:fillRect/>
          </a:stretch>
        </p:blipFill>
        <p:spPr bwMode="auto">
          <a:xfrm>
            <a:off x="457200" y="3124200"/>
            <a:ext cx="8077200" cy="37338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IN" dirty="0" smtClean="0"/>
          </a:p>
          <a:p>
            <a:endParaRPr lang="en-IN" dirty="0" smtClean="0"/>
          </a:p>
          <a:p>
            <a:endParaRPr lang="en-IN" dirty="0" smtClean="0"/>
          </a:p>
          <a:p>
            <a:endParaRPr lang="en-IN" dirty="0" smtClean="0"/>
          </a:p>
          <a:p>
            <a:endParaRPr lang="en-IN" dirty="0" smtClean="0"/>
          </a:p>
          <a:p>
            <a:r>
              <a:rPr lang="en-IN" dirty="0" smtClean="0"/>
              <a:t>Blockchain is nothing but a data structure build upon the concept of Hash functions.</a:t>
            </a:r>
            <a:endParaRPr lang="en-US" dirty="0"/>
          </a:p>
        </p:txBody>
      </p:sp>
      <p:pic>
        <p:nvPicPr>
          <p:cNvPr id="1026" name="Picture 2"/>
          <p:cNvPicPr>
            <a:picLocks noChangeAspect="1" noChangeArrowheads="1"/>
          </p:cNvPicPr>
          <p:nvPr/>
        </p:nvPicPr>
        <p:blipFill>
          <a:blip r:embed="rId2"/>
          <a:srcRect l="17570" t="16667" r="19180" b="29167"/>
          <a:stretch>
            <a:fillRect/>
          </a:stretch>
        </p:blipFill>
        <p:spPr bwMode="auto">
          <a:xfrm>
            <a:off x="457200" y="304800"/>
            <a:ext cx="8229600" cy="39624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IN" dirty="0" smtClean="0"/>
          </a:p>
          <a:p>
            <a:endParaRPr lang="en-IN" dirty="0" smtClean="0"/>
          </a:p>
          <a:p>
            <a:endParaRPr lang="en-IN" dirty="0" smtClean="0"/>
          </a:p>
          <a:p>
            <a:endParaRPr lang="en-IN" dirty="0" smtClean="0"/>
          </a:p>
          <a:p>
            <a:endParaRPr lang="en-IN" dirty="0" smtClean="0"/>
          </a:p>
          <a:p>
            <a:endParaRPr lang="en-US" dirty="0"/>
          </a:p>
        </p:txBody>
      </p:sp>
      <p:pic>
        <p:nvPicPr>
          <p:cNvPr id="2050" name="Picture 2"/>
          <p:cNvPicPr>
            <a:picLocks noChangeAspect="1" noChangeArrowheads="1"/>
          </p:cNvPicPr>
          <p:nvPr/>
        </p:nvPicPr>
        <p:blipFill>
          <a:blip r:embed="rId2"/>
          <a:srcRect l="17570" t="16667" r="19180" b="29167"/>
          <a:stretch>
            <a:fillRect/>
          </a:stretch>
        </p:blipFill>
        <p:spPr bwMode="auto">
          <a:xfrm>
            <a:off x="304800" y="228600"/>
            <a:ext cx="8534400" cy="586740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1600200"/>
            <a:ext cx="8229600" cy="4953000"/>
          </a:xfrm>
        </p:spPr>
        <p:txBody>
          <a:bodyPr>
            <a:normAutofit fontScale="40000" lnSpcReduction="20000"/>
          </a:bodyPr>
          <a:lstStyle/>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r>
              <a:rPr lang="en-IN" sz="4000" dirty="0" smtClean="0"/>
              <a:t>In 1991 </a:t>
            </a:r>
            <a:r>
              <a:rPr lang="en-IN" sz="4000" dirty="0" err="1" smtClean="0"/>
              <a:t>Harber</a:t>
            </a:r>
            <a:r>
              <a:rPr lang="en-IN" sz="4000" dirty="0" smtClean="0"/>
              <a:t> and </a:t>
            </a:r>
            <a:r>
              <a:rPr lang="en-IN" sz="4000" dirty="0" err="1" smtClean="0"/>
              <a:t>Stornetta</a:t>
            </a:r>
            <a:r>
              <a:rPr lang="en-IN" sz="4000" dirty="0" smtClean="0"/>
              <a:t> publish a paper for time-stamping a digital document.</a:t>
            </a:r>
          </a:p>
          <a:p>
            <a:r>
              <a:rPr lang="en-IN" sz="4000" dirty="0" smtClean="0"/>
              <a:t>They define a method to edit a document by multiple people in a secure way.</a:t>
            </a:r>
          </a:p>
          <a:p>
            <a:r>
              <a:rPr lang="en-IN" sz="4000" dirty="0" smtClean="0"/>
              <a:t> No one will be able to make change in time stamp values (when document updated, by whom etc.) later on,  So no one can deny that he makes any update in document.</a:t>
            </a:r>
          </a:p>
          <a:p>
            <a:r>
              <a:rPr lang="en-IN" sz="4000" dirty="0" smtClean="0"/>
              <a:t>Lets suppose if one wants to change TS1, then he has to change H2, H3, H4 and so on</a:t>
            </a:r>
          </a:p>
          <a:p>
            <a:r>
              <a:rPr lang="en-IN" sz="4000" dirty="0" smtClean="0"/>
              <a:t>Same concept is used by blockchain. Consider them as 4 blocks where block 1 chain to block 2 using Hash H1 and so on</a:t>
            </a:r>
          </a:p>
          <a:p>
            <a:endParaRPr lang="en-US" dirty="0"/>
          </a:p>
        </p:txBody>
      </p:sp>
      <p:pic>
        <p:nvPicPr>
          <p:cNvPr id="3074" name="Picture 2"/>
          <p:cNvPicPr>
            <a:picLocks noChangeAspect="1" noChangeArrowheads="1"/>
          </p:cNvPicPr>
          <p:nvPr/>
        </p:nvPicPr>
        <p:blipFill>
          <a:blip r:embed="rId2"/>
          <a:srcRect l="17570" t="16667" r="18594" b="29167"/>
          <a:stretch>
            <a:fillRect/>
          </a:stretch>
        </p:blipFill>
        <p:spPr bwMode="auto">
          <a:xfrm>
            <a:off x="457200" y="228600"/>
            <a:ext cx="8305800" cy="3962400"/>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2400" b="1" dirty="0" smtClean="0"/>
              <a:t>The next concept that forms the foundation of Block chain is </a:t>
            </a:r>
            <a:r>
              <a:rPr lang="en-IN" sz="2400" b="1" dirty="0" err="1" smtClean="0"/>
              <a:t>Merkle</a:t>
            </a:r>
            <a:r>
              <a:rPr lang="en-IN" sz="2400" b="1" dirty="0" smtClean="0"/>
              <a:t> tree (Hash Tree)</a:t>
            </a:r>
            <a:endParaRPr lang="en-US" sz="2400" b="1" dirty="0"/>
          </a:p>
        </p:txBody>
      </p:sp>
      <p:sp>
        <p:nvSpPr>
          <p:cNvPr id="3" name="Content Placeholder 2"/>
          <p:cNvSpPr>
            <a:spLocks noGrp="1"/>
          </p:cNvSpPr>
          <p:nvPr>
            <p:ph idx="1"/>
          </p:nvPr>
        </p:nvSpPr>
        <p:spPr/>
        <p:txBody>
          <a:bodyPr/>
          <a:lstStyle/>
          <a:p>
            <a:endParaRPr lang="en-US" dirty="0"/>
          </a:p>
        </p:txBody>
      </p:sp>
      <p:pic>
        <p:nvPicPr>
          <p:cNvPr id="4098" name="Picture 2"/>
          <p:cNvPicPr>
            <a:picLocks noChangeAspect="1" noChangeArrowheads="1"/>
          </p:cNvPicPr>
          <p:nvPr/>
        </p:nvPicPr>
        <p:blipFill>
          <a:blip r:embed="rId2"/>
          <a:srcRect l="17570" t="16667" r="19180" b="29167"/>
          <a:stretch>
            <a:fillRect/>
          </a:stretch>
        </p:blipFill>
        <p:spPr bwMode="auto">
          <a:xfrm>
            <a:off x="533400" y="1676400"/>
            <a:ext cx="8229600" cy="3962400"/>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lstStyle/>
          <a:p>
            <a:r>
              <a:rPr lang="en-IN" sz="2400" dirty="0" smtClean="0"/>
              <a:t>we want to cryptographically secure these 4 documents (D1, D2, D3, D4) at the same time, If there will be any change in any document, then root node will have a different Hash, so we can identify </a:t>
            </a:r>
            <a:r>
              <a:rPr lang="en-IN" sz="2400" dirty="0" err="1" smtClean="0"/>
              <a:t>ifany</a:t>
            </a:r>
            <a:r>
              <a:rPr lang="en-IN" sz="2400" dirty="0" smtClean="0"/>
              <a:t> document changed.</a:t>
            </a:r>
          </a:p>
          <a:p>
            <a:r>
              <a:rPr lang="en-IN" sz="2400" dirty="0" smtClean="0"/>
              <a:t>This concept can be used to secure multiple documents collectively. </a:t>
            </a:r>
          </a:p>
          <a:p>
            <a:endParaRPr lang="en-US" dirty="0"/>
          </a:p>
        </p:txBody>
      </p:sp>
      <p:pic>
        <p:nvPicPr>
          <p:cNvPr id="5122" name="Picture 2"/>
          <p:cNvPicPr>
            <a:picLocks noChangeAspect="1" noChangeArrowheads="1"/>
          </p:cNvPicPr>
          <p:nvPr/>
        </p:nvPicPr>
        <p:blipFill>
          <a:blip r:embed="rId2"/>
          <a:srcRect l="17570" t="15625" r="20351" b="31250"/>
          <a:stretch>
            <a:fillRect/>
          </a:stretch>
        </p:blipFill>
        <p:spPr bwMode="auto">
          <a:xfrm>
            <a:off x="609600" y="2667000"/>
            <a:ext cx="7848600" cy="38862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47500" lnSpcReduction="20000"/>
          </a:bodyPr>
          <a:lstStyle/>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r>
              <a:rPr lang="en-IN" dirty="0" smtClean="0"/>
              <a:t>Completely Decentralized – There is no centralized authority like bank for recording the transaction. </a:t>
            </a:r>
          </a:p>
          <a:p>
            <a:r>
              <a:rPr lang="en-IN" dirty="0" smtClean="0"/>
              <a:t>Peer To Peer – </a:t>
            </a:r>
          </a:p>
          <a:p>
            <a:r>
              <a:rPr lang="en-IN" dirty="0" smtClean="0"/>
              <a:t>Permission less – Any body can join the n/w and perform a transaction without providing any identity. But it raises an issue of  how will we ensure the security of the system?</a:t>
            </a:r>
          </a:p>
          <a:p>
            <a:r>
              <a:rPr lang="en-IN" dirty="0" smtClean="0"/>
              <a:t>B/c the persons who are joining can be malicious or can perform malicious activities.  So we require a system that is sustainable in such circumstances. </a:t>
            </a:r>
            <a:endParaRPr lang="en-US" dirty="0"/>
          </a:p>
        </p:txBody>
      </p:sp>
      <p:pic>
        <p:nvPicPr>
          <p:cNvPr id="6146" name="Picture 2"/>
          <p:cNvPicPr>
            <a:picLocks noChangeAspect="1" noChangeArrowheads="1"/>
          </p:cNvPicPr>
          <p:nvPr/>
        </p:nvPicPr>
        <p:blipFill>
          <a:blip r:embed="rId2"/>
          <a:srcRect l="17570" t="16667" r="18594" b="29167"/>
          <a:stretch>
            <a:fillRect/>
          </a:stretch>
        </p:blipFill>
        <p:spPr bwMode="auto">
          <a:xfrm>
            <a:off x="304800" y="0"/>
            <a:ext cx="8305800" cy="3962400"/>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0" name="Picture 2"/>
          <p:cNvPicPr>
            <a:picLocks noChangeAspect="1" noChangeArrowheads="1"/>
          </p:cNvPicPr>
          <p:nvPr/>
        </p:nvPicPr>
        <p:blipFill>
          <a:blip r:embed="rId2"/>
          <a:srcRect l="17570" t="16667" r="19180" b="29167"/>
          <a:stretch>
            <a:fillRect/>
          </a:stretch>
        </p:blipFill>
        <p:spPr bwMode="auto">
          <a:xfrm>
            <a:off x="609600" y="0"/>
            <a:ext cx="8229600" cy="563880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7500" lnSpcReduction="20000"/>
          </a:bodyPr>
          <a:lstStyle/>
          <a:p>
            <a:endParaRPr lang="en-IN" dirty="0" smtClean="0"/>
          </a:p>
          <a:p>
            <a:endParaRPr lang="en-IN" dirty="0" smtClean="0"/>
          </a:p>
          <a:p>
            <a:endParaRPr lang="en-IN" dirty="0" smtClean="0"/>
          </a:p>
          <a:p>
            <a:endParaRPr lang="en-IN" dirty="0" smtClean="0"/>
          </a:p>
          <a:p>
            <a:endParaRPr lang="en-IN" dirty="0" smtClean="0"/>
          </a:p>
          <a:p>
            <a:endParaRPr lang="en-IN" dirty="0" smtClean="0"/>
          </a:p>
          <a:p>
            <a:r>
              <a:rPr lang="en-IN" dirty="0" err="1" smtClean="0"/>
              <a:t>Bitcoin</a:t>
            </a:r>
            <a:r>
              <a:rPr lang="en-IN" dirty="0" smtClean="0"/>
              <a:t> was the first implementation of Blockchain. </a:t>
            </a:r>
          </a:p>
          <a:p>
            <a:r>
              <a:rPr lang="en-IN" dirty="0" smtClean="0"/>
              <a:t>Whenever a transaction occur, it will be stored in ledger block and all the blocks are connected with each other using Hash function. So once the data stored in ledger, cannot be changed. If you need to update any data, then you have to enter a new transaction.</a:t>
            </a:r>
            <a:endParaRPr lang="en-US" dirty="0"/>
          </a:p>
        </p:txBody>
      </p:sp>
      <p:pic>
        <p:nvPicPr>
          <p:cNvPr id="8194" name="Picture 2"/>
          <p:cNvPicPr>
            <a:picLocks noChangeAspect="1" noChangeArrowheads="1"/>
          </p:cNvPicPr>
          <p:nvPr/>
        </p:nvPicPr>
        <p:blipFill>
          <a:blip r:embed="rId2"/>
          <a:srcRect l="24597" t="16667" r="22694" b="30208"/>
          <a:stretch>
            <a:fillRect/>
          </a:stretch>
        </p:blipFill>
        <p:spPr bwMode="auto">
          <a:xfrm>
            <a:off x="762000" y="0"/>
            <a:ext cx="7924800" cy="3581400"/>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TotalTime>
  <Words>354</Words>
  <Application>Microsoft Office PowerPoint</Application>
  <PresentationFormat>On-screen Show (4:3)</PresentationFormat>
  <Paragraphs>57</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Blockchain – A Historical Perspective</vt:lpstr>
      <vt:lpstr>Slide 2</vt:lpstr>
      <vt:lpstr>Slide 3</vt:lpstr>
      <vt:lpstr>Slide 4</vt:lpstr>
      <vt:lpstr>The next concept that forms the foundation of Block chain is Merkle tree (Hash Tree)</vt:lpstr>
      <vt:lpstr>Slide 6</vt:lpstr>
      <vt:lpstr>Slide 7</vt:lpstr>
      <vt:lpstr>Slide 8</vt:lpstr>
      <vt:lpstr>Slide 9</vt:lpstr>
      <vt:lpstr>Slide 10</vt:lpstr>
      <vt:lpstr>Slide 11</vt:lpstr>
      <vt:lpstr>Slide 12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 A Historical Prespective</dc:title>
  <dc:creator/>
  <cp:lastModifiedBy>rohit</cp:lastModifiedBy>
  <cp:revision>43</cp:revision>
  <dcterms:created xsi:type="dcterms:W3CDTF">2006-08-16T00:00:00Z</dcterms:created>
  <dcterms:modified xsi:type="dcterms:W3CDTF">2019-08-09T04:35:46Z</dcterms:modified>
</cp:coreProperties>
</file>

<file path=docProps/thumbnail.jpeg>
</file>